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1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2"/>
  </p:normalViewPr>
  <p:slideViewPr>
    <p:cSldViewPr snapToGrid="0" showGuides="1">
      <p:cViewPr>
        <p:scale>
          <a:sx n="82" d="100"/>
          <a:sy n="82" d="100"/>
        </p:scale>
        <p:origin x="691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A4BB-8EBF-ED7F-DD36-8316E2540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D8E5E-B9D3-D8EA-FCA2-5D4D4D667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CD249-6BCF-9E51-4AEE-B12B56B95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19103-7A69-2938-B623-3392A45D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4C910-FC22-3CE9-93C5-5562DF9C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0921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FEC5-A2C5-97C5-444A-DA1BD0BD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F3A83-D16E-0202-B7A7-83F39FF73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EE391-0F7D-D3A0-1928-FAD5038A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7E770-C64F-1558-FC70-FB8581E5E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5790-693D-15CB-5B32-1A8F0E87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6808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11483-5C1B-BE1F-120F-E07AF409C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840D2-3C16-FFCA-DE88-B863459A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B186-1444-2D11-FAAA-1C746344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8DBAE-5AB0-D7B8-E4E3-52B56B6D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4BDDE-989E-5853-7498-308F7E31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034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CEB2-7B20-3F0F-3369-35629849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41712-7F07-A7F0-4CE8-BD1F3E61A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22A8E-7FF6-55CE-E87B-B555B111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738B-C1EF-BCCE-8D2E-32DFD368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1ECEA-2588-646B-FE5A-3592A738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3567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E17E-1F77-B32F-198B-6894111F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DFB5B-A4E1-7196-1B09-C607C92BD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124C1-2409-EB49-6A14-B968AB14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12C4C-4E5D-D117-8C77-34BC9FC1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4F5A3-8C5F-14D9-ABE3-489E7E39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0191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D490-78DE-84E2-1849-6D4549DBB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4160F-F713-8021-5A0F-9846D2565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72CB5-C3E0-DB67-5109-710BD6235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051A3-A056-298F-E7FD-D271CB1BD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E77CB-C14A-656A-700B-65883E77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90D6-72D6-B87F-8107-137B9616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983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5444-144D-2DAA-FF1B-4D4C1DA9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EA59-E1D2-53AD-C0AD-8BC28BFA7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8AC87-D76F-3647-B571-C984D55E0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5D6F7-F3C0-E2A1-A882-8B2ABEF29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A0192-78CE-282A-24CD-854318D40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57F48-4460-D8E3-0B90-1D2CB8D52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45DBA-518E-9737-AA28-E448E3B5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403320-EA29-9734-811B-B785E7AA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5529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AAE5-A548-BD53-A359-71E71694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68662-C4D7-CE86-6614-D20B1B3B1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6FBF-F801-F138-D33E-87BA0BB0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01CC7-F039-DCF6-B9C7-9B9B7B21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2176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88763-5C6D-1F6C-4BE1-834C61112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A89BC-AE53-BD80-4907-5E925698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27183-3FED-2E7B-011E-83DF6B4A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6814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C07D-208A-B20C-FE13-A553FEC6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1BD58-9375-E5D2-9892-484A9AB60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DA2CB-A8FC-A4D9-300A-0C0C38298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47184-7859-4A0F-C352-50C3F71F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2DD31-4EB1-2967-0B1A-31B8F37BF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680C1-1A4E-716D-7E12-79833D04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52197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5DFE-F753-AE29-D5E8-5FFBBE2F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FF98E3-371B-C8E4-091F-109C2CCF8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81585-099D-7D25-3261-481DDA0FD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E177C-1560-620C-8AB1-6FD5937A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77244-0EA0-DCFF-5177-620A352C2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35A2F-AD25-D633-3972-7B256703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05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3EB57-11C3-C3B0-B32A-3C50D4AF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CD2A0-9DB3-D37B-AA3C-7A60641A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7A42F-7E11-C2ED-BEB7-F24B30F6D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BFD11-7DBB-5E49-AF1C-7AADE99703CE}" type="datetimeFigureOut">
              <a:rPr lang="en-CH" smtClean="0"/>
              <a:t>05/01/2023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2319D-6FDA-0905-3FAF-90DE420B2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47F7B-D469-1854-4ADF-A50A932CE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CD467-51BF-2B46-A135-20694BCB668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40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B489-9F45-6972-5DD3-57B427E76B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Lecture 10b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6F42C-362E-ADDE-3876-AC1B146DB6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Recurrent Neural Networks (RNN) </a:t>
            </a:r>
          </a:p>
        </p:txBody>
      </p:sp>
    </p:spTree>
    <p:extLst>
      <p:ext uri="{BB962C8B-B14F-4D97-AF65-F5344CB8AC3E}">
        <p14:creationId xmlns:p14="http://schemas.microsoft.com/office/powerpoint/2010/main" val="190655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59" y="3170292"/>
            <a:ext cx="4683258" cy="34096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139" y="3166323"/>
            <a:ext cx="73891" cy="1828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5056216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</a:t>
            </a:r>
          </a:p>
          <a:p>
            <a:pPr algn="ctr"/>
            <a:r>
              <a:rPr lang="en-US" dirty="0" smtClean="0"/>
              <a:t>120x160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289" y="3166323"/>
            <a:ext cx="3048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403" y="2427521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Conv1</a:t>
            </a:r>
          </a:p>
          <a:p>
            <a:pPr algn="ctr"/>
            <a:r>
              <a:rPr lang="en-US" dirty="0" smtClean="0"/>
              <a:t>120x160x4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49181" y="3408941"/>
            <a:ext cx="378691" cy="1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 flipV="1">
            <a:off x="900089" y="4080722"/>
            <a:ext cx="114909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54258" y="2644790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Conv2</a:t>
            </a:r>
          </a:p>
          <a:p>
            <a:pPr algn="ctr"/>
            <a:r>
              <a:rPr lang="en-US" dirty="0" smtClean="0"/>
              <a:t>60x80x8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4498" y="4182751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76964" y="3702030"/>
            <a:ext cx="676066" cy="75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2427872" y="4080722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32837" y="2640279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Conv3</a:t>
            </a:r>
          </a:p>
          <a:p>
            <a:pPr algn="ctr"/>
            <a:r>
              <a:rPr lang="en-US" dirty="0" smtClean="0"/>
              <a:t>30x40x12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11586" y="4178240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169316" y="4080722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53030" y="4178240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67BA82-1F5A-4F3C-B9A5-43BB3F9486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8" t="18489" r="14769"/>
          <a:stretch/>
        </p:blipFill>
        <p:spPr>
          <a:xfrm>
            <a:off x="5473069" y="2427521"/>
            <a:ext cx="1173018" cy="314036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131709" y="2519992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Hidden</a:t>
            </a:r>
          </a:p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7062629" y="3844072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062629" y="4129753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38" idx="2"/>
          </p:cNvCxnSpPr>
          <p:nvPr/>
        </p:nvCxnSpPr>
        <p:spPr>
          <a:xfrm>
            <a:off x="6646087" y="3408941"/>
            <a:ext cx="416542" cy="53646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39" idx="2"/>
          </p:cNvCxnSpPr>
          <p:nvPr/>
        </p:nvCxnSpPr>
        <p:spPr>
          <a:xfrm>
            <a:off x="6646087" y="3408941"/>
            <a:ext cx="416542" cy="82214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9" idx="2"/>
          </p:cNvCxnSpPr>
          <p:nvPr/>
        </p:nvCxnSpPr>
        <p:spPr>
          <a:xfrm flipV="1">
            <a:off x="6646087" y="4231084"/>
            <a:ext cx="416542" cy="52142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8" idx="2"/>
          </p:cNvCxnSpPr>
          <p:nvPr/>
        </p:nvCxnSpPr>
        <p:spPr>
          <a:xfrm flipV="1">
            <a:off x="6646087" y="3945403"/>
            <a:ext cx="416542" cy="80710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317241" y="-140994"/>
            <a:ext cx="1158862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Simple RNN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</a:rPr>
              <a:t>hidden layer at t is concatenated with hidden layer at t-1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5400000" flipH="1">
            <a:off x="4936030" y="4816273"/>
            <a:ext cx="1570181" cy="586509"/>
          </a:xfrm>
          <a:prstGeom prst="curvedConnector4">
            <a:avLst>
              <a:gd name="adj1" fmla="val -35357"/>
              <a:gd name="adj2" fmla="val 1389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26502" y="2758172"/>
            <a:ext cx="196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 accuracy: 85%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143372" y="1800388"/>
            <a:ext cx="83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Flatten</a:t>
            </a:r>
          </a:p>
          <a:p>
            <a:pPr algn="ctr"/>
            <a:r>
              <a:rPr lang="en-US" dirty="0" smtClean="0"/>
              <a:t>3600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361862" y="1645659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CNN-RNN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6475646"/>
            <a:ext cx="356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Recall, single-frame VGG gives 77%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564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7437" y="2782068"/>
            <a:ext cx="73891" cy="1828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1298" y="4671961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</a:t>
            </a:r>
          </a:p>
          <a:p>
            <a:pPr algn="ctr"/>
            <a:r>
              <a:rPr lang="en-US" dirty="0" smtClean="0"/>
              <a:t>120x160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6587" y="2782068"/>
            <a:ext cx="3048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7701" y="2043266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Conv1</a:t>
            </a:r>
          </a:p>
          <a:p>
            <a:pPr algn="ctr"/>
            <a:r>
              <a:rPr lang="en-US" dirty="0" smtClean="0"/>
              <a:t>120x160x4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70479" y="3024686"/>
            <a:ext cx="378691" cy="1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 flipV="1">
            <a:off x="1021387" y="3696467"/>
            <a:ext cx="114909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75556" y="226053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Conv2</a:t>
            </a:r>
          </a:p>
          <a:p>
            <a:pPr algn="ctr"/>
            <a:r>
              <a:rPr lang="en-US" dirty="0" smtClean="0"/>
              <a:t>60x80x8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95796" y="3798496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98262" y="3317775"/>
            <a:ext cx="676066" cy="75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2549170" y="3696467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54135" y="2256024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Conv3</a:t>
            </a:r>
          </a:p>
          <a:p>
            <a:pPr algn="ctr"/>
            <a:r>
              <a:rPr lang="en-US" dirty="0" smtClean="0"/>
              <a:t>30x40x12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32884" y="3793985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290614" y="3696467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74328" y="3793985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67BA82-1F5A-4F3C-B9A5-43BB3F94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8" t="18489" r="14769"/>
          <a:stretch/>
        </p:blipFill>
        <p:spPr>
          <a:xfrm>
            <a:off x="5594367" y="2043266"/>
            <a:ext cx="1173018" cy="314036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253007" y="2135737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Hidden</a:t>
            </a:r>
          </a:p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7183927" y="3459817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183927" y="3745498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38" idx="2"/>
          </p:cNvCxnSpPr>
          <p:nvPr/>
        </p:nvCxnSpPr>
        <p:spPr>
          <a:xfrm>
            <a:off x="6767385" y="3024686"/>
            <a:ext cx="416542" cy="53646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39" idx="2"/>
          </p:cNvCxnSpPr>
          <p:nvPr/>
        </p:nvCxnSpPr>
        <p:spPr>
          <a:xfrm>
            <a:off x="6767385" y="3024686"/>
            <a:ext cx="416542" cy="82214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9" idx="2"/>
          </p:cNvCxnSpPr>
          <p:nvPr/>
        </p:nvCxnSpPr>
        <p:spPr>
          <a:xfrm flipV="1">
            <a:off x="6767385" y="3846829"/>
            <a:ext cx="416542" cy="52142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8" idx="2"/>
          </p:cNvCxnSpPr>
          <p:nvPr/>
        </p:nvCxnSpPr>
        <p:spPr>
          <a:xfrm flipV="1">
            <a:off x="6767385" y="3561148"/>
            <a:ext cx="416542" cy="80710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782485" y="1342081"/>
            <a:ext cx="255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N=32, test accuracy: 82%</a:t>
            </a:r>
            <a:endParaRPr lang="en-US" b="1" dirty="0"/>
          </a:p>
        </p:txBody>
      </p:sp>
      <p:cxnSp>
        <p:nvCxnSpPr>
          <p:cNvPr id="34" name="Curved Connector 33"/>
          <p:cNvCxnSpPr/>
          <p:nvPr/>
        </p:nvCxnSpPr>
        <p:spPr>
          <a:xfrm rot="5400000" flipH="1">
            <a:off x="5963929" y="3965515"/>
            <a:ext cx="1570181" cy="586509"/>
          </a:xfrm>
          <a:prstGeom prst="curvedConnector4">
            <a:avLst>
              <a:gd name="adj1" fmla="val -35357"/>
              <a:gd name="adj2" fmla="val 1389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46008" y="1396935"/>
            <a:ext cx="83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Flatten</a:t>
            </a:r>
          </a:p>
          <a:p>
            <a:pPr algn="ctr"/>
            <a:r>
              <a:rPr lang="en-US" dirty="0" smtClean="0"/>
              <a:t>3600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171" y="1711413"/>
            <a:ext cx="3196873" cy="234856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782485" y="4080350"/>
            <a:ext cx="255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N=64, test accuracy: 84%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80" y="4470907"/>
            <a:ext cx="3281254" cy="2387093"/>
          </a:xfrm>
          <a:prstGeom prst="rect">
            <a:avLst/>
          </a:prstGeom>
        </p:spPr>
      </p:pic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317241" y="-140994"/>
            <a:ext cx="1158862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Simple RNN – 2 frames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78289" y="1123553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CNN-RNN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0" y="6475646"/>
            <a:ext cx="356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Recall, single-frame VGG gives 77%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421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6139" y="2522511"/>
            <a:ext cx="73891" cy="1828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4412404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</a:t>
            </a:r>
          </a:p>
          <a:p>
            <a:pPr algn="ctr"/>
            <a:r>
              <a:rPr lang="en-US" dirty="0" smtClean="0"/>
              <a:t>120x160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289" y="2522511"/>
            <a:ext cx="3048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403" y="1783709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Conv1</a:t>
            </a:r>
          </a:p>
          <a:p>
            <a:pPr algn="ctr"/>
            <a:r>
              <a:rPr lang="en-US" dirty="0" smtClean="0"/>
              <a:t>120x160x4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49181" y="2765129"/>
            <a:ext cx="378691" cy="1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 flipV="1">
            <a:off x="900089" y="3436910"/>
            <a:ext cx="114909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54258" y="2000978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Conv2</a:t>
            </a:r>
          </a:p>
          <a:p>
            <a:pPr algn="ctr"/>
            <a:r>
              <a:rPr lang="en-US" dirty="0" smtClean="0"/>
              <a:t>60x80x8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4498" y="3538939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76964" y="3058218"/>
            <a:ext cx="676066" cy="75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2427872" y="3436910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32837" y="1996467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Conv3</a:t>
            </a:r>
          </a:p>
          <a:p>
            <a:pPr algn="ctr"/>
            <a:r>
              <a:rPr lang="en-US" dirty="0" smtClean="0"/>
              <a:t>30x40x12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11586" y="3534428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169316" y="3436910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53030" y="3534428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67BA82-1F5A-4F3C-B9A5-43BB3F94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8" t="18489" r="14769"/>
          <a:stretch/>
        </p:blipFill>
        <p:spPr>
          <a:xfrm>
            <a:off x="5473069" y="1783709"/>
            <a:ext cx="1173018" cy="314036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131709" y="1876180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Hidden</a:t>
            </a:r>
          </a:p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7062629" y="3200260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062629" y="3485941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38" idx="2"/>
          </p:cNvCxnSpPr>
          <p:nvPr/>
        </p:nvCxnSpPr>
        <p:spPr>
          <a:xfrm>
            <a:off x="6646087" y="2765129"/>
            <a:ext cx="416542" cy="53646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39" idx="2"/>
          </p:cNvCxnSpPr>
          <p:nvPr/>
        </p:nvCxnSpPr>
        <p:spPr>
          <a:xfrm>
            <a:off x="6646087" y="2765129"/>
            <a:ext cx="416542" cy="82214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9" idx="2"/>
          </p:cNvCxnSpPr>
          <p:nvPr/>
        </p:nvCxnSpPr>
        <p:spPr>
          <a:xfrm flipV="1">
            <a:off x="6646087" y="3587272"/>
            <a:ext cx="416542" cy="52142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8" idx="2"/>
          </p:cNvCxnSpPr>
          <p:nvPr/>
        </p:nvCxnSpPr>
        <p:spPr>
          <a:xfrm flipV="1">
            <a:off x="6646087" y="3301591"/>
            <a:ext cx="416542" cy="80710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530558" y="3200260"/>
            <a:ext cx="196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 accuracy: 88%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124710" y="1137378"/>
            <a:ext cx="83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Flatten</a:t>
            </a:r>
          </a:p>
          <a:p>
            <a:pPr algn="ctr"/>
            <a:r>
              <a:rPr lang="en-US" dirty="0" smtClean="0"/>
              <a:t>3600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4651653" y="5404896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651653" y="5658223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/>
          <p:cNvCxnSpPr>
            <a:stCxn id="39" idx="4"/>
            <a:endCxn id="44" idx="4"/>
          </p:cNvCxnSpPr>
          <p:nvPr/>
        </p:nvCxnSpPr>
        <p:spPr>
          <a:xfrm rot="5400000">
            <a:off x="4863209" y="3569256"/>
            <a:ext cx="2172282" cy="2410976"/>
          </a:xfrm>
          <a:prstGeom prst="bentConnector3">
            <a:avLst>
              <a:gd name="adj1" fmla="val 11052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5484116" y="4976915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484116" y="5230242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5469600" y="5356247"/>
            <a:ext cx="3978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Oval 48"/>
          <p:cNvSpPr/>
          <p:nvPr/>
        </p:nvSpPr>
        <p:spPr>
          <a:xfrm>
            <a:off x="5486155" y="5760935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31" idx="6"/>
            <a:endCxn id="46" idx="2"/>
          </p:cNvCxnSpPr>
          <p:nvPr/>
        </p:nvCxnSpPr>
        <p:spPr>
          <a:xfrm flipV="1">
            <a:off x="4836071" y="5078246"/>
            <a:ext cx="648045" cy="42798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1" idx="6"/>
            <a:endCxn id="49" idx="2"/>
          </p:cNvCxnSpPr>
          <p:nvPr/>
        </p:nvCxnSpPr>
        <p:spPr>
          <a:xfrm>
            <a:off x="4836071" y="5506227"/>
            <a:ext cx="650084" cy="356039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6"/>
            <a:endCxn id="46" idx="2"/>
          </p:cNvCxnSpPr>
          <p:nvPr/>
        </p:nvCxnSpPr>
        <p:spPr>
          <a:xfrm flipV="1">
            <a:off x="4836071" y="5078246"/>
            <a:ext cx="648045" cy="68130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6"/>
            <a:endCxn id="49" idx="2"/>
          </p:cNvCxnSpPr>
          <p:nvPr/>
        </p:nvCxnSpPr>
        <p:spPr>
          <a:xfrm>
            <a:off x="4836071" y="5759554"/>
            <a:ext cx="650084" cy="10271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27216" y="52642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317241" y="-140994"/>
            <a:ext cx="1158862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Simple RNN – 2 frames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356991" y="86399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CNN-RNN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0" y="6475646"/>
            <a:ext cx="356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Recall, single-frame VGG gives 77%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129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6139" y="2522511"/>
            <a:ext cx="73891" cy="1828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4412404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</a:t>
            </a:r>
          </a:p>
          <a:p>
            <a:pPr algn="ctr"/>
            <a:r>
              <a:rPr lang="en-US" dirty="0" smtClean="0"/>
              <a:t>120x160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289" y="2522511"/>
            <a:ext cx="3048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403" y="1783709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Conv1</a:t>
            </a:r>
          </a:p>
          <a:p>
            <a:pPr algn="ctr"/>
            <a:r>
              <a:rPr lang="en-US" dirty="0" smtClean="0"/>
              <a:t>120x160x4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49181" y="2765129"/>
            <a:ext cx="378691" cy="1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 flipV="1">
            <a:off x="900089" y="3436910"/>
            <a:ext cx="114909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54258" y="2000978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Conv2</a:t>
            </a:r>
          </a:p>
          <a:p>
            <a:pPr algn="ctr"/>
            <a:r>
              <a:rPr lang="en-US" dirty="0" smtClean="0"/>
              <a:t>60x80x8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4498" y="3538939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76964" y="3058218"/>
            <a:ext cx="676066" cy="75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2427872" y="3436910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32837" y="1996467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Conv3</a:t>
            </a:r>
          </a:p>
          <a:p>
            <a:pPr algn="ctr"/>
            <a:r>
              <a:rPr lang="en-US" dirty="0" smtClean="0"/>
              <a:t>30x40x12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11586" y="3534428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169316" y="3436910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53030" y="3534428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67BA82-1F5A-4F3C-B9A5-43BB3F94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8" t="18489" r="14769"/>
          <a:stretch/>
        </p:blipFill>
        <p:spPr>
          <a:xfrm>
            <a:off x="5473069" y="1783709"/>
            <a:ext cx="1173018" cy="314036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131709" y="1876180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Hidden</a:t>
            </a:r>
          </a:p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7062629" y="3200260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062629" y="3485941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38" idx="2"/>
          </p:cNvCxnSpPr>
          <p:nvPr/>
        </p:nvCxnSpPr>
        <p:spPr>
          <a:xfrm>
            <a:off x="6646087" y="2765129"/>
            <a:ext cx="416542" cy="53646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39" idx="2"/>
          </p:cNvCxnSpPr>
          <p:nvPr/>
        </p:nvCxnSpPr>
        <p:spPr>
          <a:xfrm>
            <a:off x="6646087" y="2765129"/>
            <a:ext cx="416542" cy="82214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9" idx="2"/>
          </p:cNvCxnSpPr>
          <p:nvPr/>
        </p:nvCxnSpPr>
        <p:spPr>
          <a:xfrm flipV="1">
            <a:off x="6646087" y="3587272"/>
            <a:ext cx="416542" cy="52142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8" idx="2"/>
          </p:cNvCxnSpPr>
          <p:nvPr/>
        </p:nvCxnSpPr>
        <p:spPr>
          <a:xfrm flipV="1">
            <a:off x="6646087" y="3301591"/>
            <a:ext cx="416542" cy="80710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24710" y="1137378"/>
            <a:ext cx="83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Flatten</a:t>
            </a:r>
          </a:p>
          <a:p>
            <a:pPr algn="ctr"/>
            <a:r>
              <a:rPr lang="en-US" dirty="0" smtClean="0"/>
              <a:t>3600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5742145" y="5112471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742145" y="5365798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/>
          <p:cNvCxnSpPr>
            <a:stCxn id="39" idx="4"/>
            <a:endCxn id="44" idx="4"/>
          </p:cNvCxnSpPr>
          <p:nvPr/>
        </p:nvCxnSpPr>
        <p:spPr>
          <a:xfrm rot="5400000">
            <a:off x="5554668" y="3968289"/>
            <a:ext cx="1879857" cy="1320484"/>
          </a:xfrm>
          <a:prstGeom prst="bentConnector3">
            <a:avLst>
              <a:gd name="adj1" fmla="val 11216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432642" y="4427405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432642" y="4680732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6418126" y="4806737"/>
            <a:ext cx="3978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Oval 48"/>
          <p:cNvSpPr/>
          <p:nvPr/>
        </p:nvSpPr>
        <p:spPr>
          <a:xfrm>
            <a:off x="6434681" y="5211425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31" idx="6"/>
            <a:endCxn id="46" idx="2"/>
          </p:cNvCxnSpPr>
          <p:nvPr/>
        </p:nvCxnSpPr>
        <p:spPr>
          <a:xfrm flipV="1">
            <a:off x="5926563" y="4528736"/>
            <a:ext cx="506079" cy="68506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1" idx="6"/>
            <a:endCxn id="49" idx="2"/>
          </p:cNvCxnSpPr>
          <p:nvPr/>
        </p:nvCxnSpPr>
        <p:spPr>
          <a:xfrm>
            <a:off x="5926563" y="5213802"/>
            <a:ext cx="508118" cy="9895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6"/>
            <a:endCxn id="46" idx="2"/>
          </p:cNvCxnSpPr>
          <p:nvPr/>
        </p:nvCxnSpPr>
        <p:spPr>
          <a:xfrm flipV="1">
            <a:off x="5926563" y="4528736"/>
            <a:ext cx="506079" cy="9383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6"/>
            <a:endCxn id="49" idx="2"/>
          </p:cNvCxnSpPr>
          <p:nvPr/>
        </p:nvCxnSpPr>
        <p:spPr>
          <a:xfrm flipV="1">
            <a:off x="5926563" y="5312756"/>
            <a:ext cx="508118" cy="15437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575742" y="47147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530558" y="3200260"/>
            <a:ext cx="196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 accuracy: 90%</a:t>
            </a:r>
            <a:endParaRPr lang="en-US" b="1" dirty="0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317241" y="-140994"/>
            <a:ext cx="1158862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Simple RNN – 2 frames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56991" y="86399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CNN-RNN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0" y="6475646"/>
            <a:ext cx="356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Recall, single-frame VGG gives 77%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0462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6139" y="2522511"/>
            <a:ext cx="73891" cy="1828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4412404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</a:t>
            </a:r>
          </a:p>
          <a:p>
            <a:pPr algn="ctr"/>
            <a:r>
              <a:rPr lang="en-US" dirty="0" smtClean="0"/>
              <a:t>120x160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5289" y="2522511"/>
            <a:ext cx="3048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403" y="1783709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Conv1</a:t>
            </a:r>
          </a:p>
          <a:p>
            <a:pPr algn="ctr"/>
            <a:r>
              <a:rPr lang="en-US" dirty="0" smtClean="0"/>
              <a:t>120x160x4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49181" y="2765129"/>
            <a:ext cx="378691" cy="1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 flipV="1">
            <a:off x="900089" y="3436910"/>
            <a:ext cx="114909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54258" y="2000978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Conv2</a:t>
            </a:r>
          </a:p>
          <a:p>
            <a:pPr algn="ctr"/>
            <a:r>
              <a:rPr lang="en-US" dirty="0" smtClean="0"/>
              <a:t>60x80x8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4498" y="3538939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576964" y="3058218"/>
            <a:ext cx="676066" cy="75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2427872" y="3436910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32837" y="1996467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Conv3</a:t>
            </a:r>
          </a:p>
          <a:p>
            <a:pPr algn="ctr"/>
            <a:r>
              <a:rPr lang="en-US" dirty="0" smtClean="0"/>
              <a:t>30x40x12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11586" y="3534428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169316" y="3436910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53030" y="3534428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67BA82-1F5A-4F3C-B9A5-43BB3F94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8" t="18489" r="14769"/>
          <a:stretch/>
        </p:blipFill>
        <p:spPr>
          <a:xfrm>
            <a:off x="5473069" y="1783709"/>
            <a:ext cx="1173018" cy="314036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131709" y="1876180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Hidden</a:t>
            </a:r>
          </a:p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7062629" y="3200260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062629" y="3485941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38" idx="2"/>
          </p:cNvCxnSpPr>
          <p:nvPr/>
        </p:nvCxnSpPr>
        <p:spPr>
          <a:xfrm>
            <a:off x="6646087" y="2765129"/>
            <a:ext cx="416542" cy="53646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39" idx="2"/>
          </p:cNvCxnSpPr>
          <p:nvPr/>
        </p:nvCxnSpPr>
        <p:spPr>
          <a:xfrm>
            <a:off x="6646087" y="2765129"/>
            <a:ext cx="416542" cy="82214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9" idx="2"/>
          </p:cNvCxnSpPr>
          <p:nvPr/>
        </p:nvCxnSpPr>
        <p:spPr>
          <a:xfrm flipV="1">
            <a:off x="6646087" y="3587272"/>
            <a:ext cx="416542" cy="52142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8" idx="2"/>
          </p:cNvCxnSpPr>
          <p:nvPr/>
        </p:nvCxnSpPr>
        <p:spPr>
          <a:xfrm flipV="1">
            <a:off x="6646087" y="3301591"/>
            <a:ext cx="416542" cy="80710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24710" y="1137378"/>
            <a:ext cx="83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Flatten</a:t>
            </a:r>
          </a:p>
          <a:p>
            <a:pPr algn="ctr"/>
            <a:r>
              <a:rPr lang="en-US" dirty="0" smtClean="0"/>
              <a:t>3600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5777508" y="5735504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777508" y="5988831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/>
          <p:cNvCxnSpPr>
            <a:stCxn id="39" idx="4"/>
            <a:endCxn id="44" idx="4"/>
          </p:cNvCxnSpPr>
          <p:nvPr/>
        </p:nvCxnSpPr>
        <p:spPr>
          <a:xfrm rot="5400000">
            <a:off x="5260833" y="4297488"/>
            <a:ext cx="2502890" cy="1285121"/>
          </a:xfrm>
          <a:prstGeom prst="bentConnector3">
            <a:avLst>
              <a:gd name="adj1" fmla="val 1091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468005" y="5050438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468005" y="5303765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6453489" y="5429770"/>
            <a:ext cx="3978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Oval 48"/>
          <p:cNvSpPr/>
          <p:nvPr/>
        </p:nvSpPr>
        <p:spPr>
          <a:xfrm>
            <a:off x="6470044" y="5834458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31" idx="6"/>
            <a:endCxn id="46" idx="2"/>
          </p:cNvCxnSpPr>
          <p:nvPr/>
        </p:nvCxnSpPr>
        <p:spPr>
          <a:xfrm flipV="1">
            <a:off x="5961926" y="5151769"/>
            <a:ext cx="506079" cy="68506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1" idx="6"/>
            <a:endCxn id="49" idx="2"/>
          </p:cNvCxnSpPr>
          <p:nvPr/>
        </p:nvCxnSpPr>
        <p:spPr>
          <a:xfrm>
            <a:off x="5961926" y="5836835"/>
            <a:ext cx="508118" cy="9895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6"/>
            <a:endCxn id="46" idx="2"/>
          </p:cNvCxnSpPr>
          <p:nvPr/>
        </p:nvCxnSpPr>
        <p:spPr>
          <a:xfrm flipV="1">
            <a:off x="5961926" y="5151769"/>
            <a:ext cx="506079" cy="93839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6"/>
            <a:endCxn id="49" idx="2"/>
          </p:cNvCxnSpPr>
          <p:nvPr/>
        </p:nvCxnSpPr>
        <p:spPr>
          <a:xfrm flipV="1">
            <a:off x="5961926" y="5935789"/>
            <a:ext cx="508118" cy="15437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611105" y="53377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530558" y="3200260"/>
            <a:ext cx="201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 accuracy: 92%</a:t>
            </a:r>
            <a:endParaRPr lang="en-US" b="1" dirty="0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317241" y="-140994"/>
            <a:ext cx="1158862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Simple RNN – 3 frames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593090" y="5202434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593090" y="5455761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39" idx="4"/>
            <a:endCxn id="43" idx="4"/>
          </p:cNvCxnSpPr>
          <p:nvPr/>
        </p:nvCxnSpPr>
        <p:spPr>
          <a:xfrm rot="5400000">
            <a:off x="5435159" y="3938744"/>
            <a:ext cx="1969820" cy="1469539"/>
          </a:xfrm>
          <a:prstGeom prst="bentConnector3">
            <a:avLst>
              <a:gd name="adj1" fmla="val 15234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470044" y="4272864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5400000">
            <a:off x="6455529" y="4358563"/>
            <a:ext cx="3978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Oval 60"/>
          <p:cNvSpPr/>
          <p:nvPr/>
        </p:nvSpPr>
        <p:spPr>
          <a:xfrm>
            <a:off x="6472084" y="4763251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581562" y="44913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cxnSp>
        <p:nvCxnSpPr>
          <p:cNvPr id="63" name="Straight Connector 62"/>
          <p:cNvCxnSpPr>
            <a:stCxn id="40" idx="6"/>
            <a:endCxn id="58" idx="2"/>
          </p:cNvCxnSpPr>
          <p:nvPr/>
        </p:nvCxnSpPr>
        <p:spPr>
          <a:xfrm flipV="1">
            <a:off x="5777508" y="4374195"/>
            <a:ext cx="692536" cy="92957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0" idx="6"/>
            <a:endCxn id="61" idx="2"/>
          </p:cNvCxnSpPr>
          <p:nvPr/>
        </p:nvCxnSpPr>
        <p:spPr>
          <a:xfrm flipV="1">
            <a:off x="5777508" y="4864582"/>
            <a:ext cx="694576" cy="43918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3" idx="6"/>
          </p:cNvCxnSpPr>
          <p:nvPr/>
        </p:nvCxnSpPr>
        <p:spPr>
          <a:xfrm flipV="1">
            <a:off x="5777508" y="4400269"/>
            <a:ext cx="690497" cy="115682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43" idx="6"/>
          </p:cNvCxnSpPr>
          <p:nvPr/>
        </p:nvCxnSpPr>
        <p:spPr>
          <a:xfrm flipV="1">
            <a:off x="5777508" y="4894721"/>
            <a:ext cx="679024" cy="66237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356991" y="86399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CNN-RNN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0" y="6475646"/>
            <a:ext cx="356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Recall, single-frame VGG gives 77%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6708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04" y="788672"/>
            <a:ext cx="5660590" cy="226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9778" y="718968"/>
            <a:ext cx="1169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Legend: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9"/>
          <a:stretch/>
        </p:blipFill>
        <p:spPr>
          <a:xfrm>
            <a:off x="6320360" y="1546054"/>
            <a:ext cx="5723116" cy="931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50131"/>
          <a:stretch/>
        </p:blipFill>
        <p:spPr>
          <a:xfrm>
            <a:off x="0" y="3582980"/>
            <a:ext cx="3031814" cy="2169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4" t="43586" b="31799"/>
          <a:stretch/>
        </p:blipFill>
        <p:spPr>
          <a:xfrm>
            <a:off x="95027" y="5850390"/>
            <a:ext cx="2783390" cy="526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" r="46114"/>
          <a:stretch/>
        </p:blipFill>
        <p:spPr>
          <a:xfrm>
            <a:off x="6080952" y="3430774"/>
            <a:ext cx="3111802" cy="23166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9" t="38369" r="3410" b="24553"/>
          <a:stretch/>
        </p:blipFill>
        <p:spPr>
          <a:xfrm>
            <a:off x="6267697" y="5684040"/>
            <a:ext cx="2613891" cy="8589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r="50379"/>
          <a:stretch/>
        </p:blipFill>
        <p:spPr>
          <a:xfrm>
            <a:off x="3031813" y="3531329"/>
            <a:ext cx="3049139" cy="22404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r="49323"/>
          <a:stretch/>
        </p:blipFill>
        <p:spPr>
          <a:xfrm>
            <a:off x="9192753" y="3531329"/>
            <a:ext cx="2962300" cy="24081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5" t="30325" r="596" b="23091"/>
          <a:stretch/>
        </p:blipFill>
        <p:spPr>
          <a:xfrm>
            <a:off x="3032952" y="5723437"/>
            <a:ext cx="2923918" cy="1001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8" t="29763" r="3499" b="33033"/>
          <a:stretch/>
        </p:blipFill>
        <p:spPr>
          <a:xfrm>
            <a:off x="9379499" y="5771803"/>
            <a:ext cx="2669309" cy="89592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2985436" y="3296672"/>
            <a:ext cx="8532" cy="281685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9185104" y="3296672"/>
            <a:ext cx="8532" cy="281685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8985" y="3292498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Forget Gate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6068155" y="3296672"/>
            <a:ext cx="8532" cy="281685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41361" y="3292498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Input Gate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797" y="3292498"/>
            <a:ext cx="311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Update the cell state (memory)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050354" y="329249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Output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17241" y="-234304"/>
            <a:ext cx="1158862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Simple LSTM annoying </a:t>
            </a:r>
            <a:r>
              <a:rPr lang="en-US" dirty="0" smtClean="0">
                <a:solidFill>
                  <a:schemeClr val="accent1"/>
                </a:solidFill>
              </a:rPr>
              <a:t>d</a:t>
            </a:r>
            <a:r>
              <a:rPr lang="en-US" dirty="0" smtClean="0">
                <a:solidFill>
                  <a:schemeClr val="accent1"/>
                </a:solidFill>
              </a:rPr>
              <a:t>iagram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317241" y="-140994"/>
            <a:ext cx="1158862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Long Short-Term Memory (LSTM)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722510" y="5204062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322780" y="5204062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32769" y="1099438"/>
            <a:ext cx="24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LSTM, 1-unit input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4235928" y="6341581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x(t)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4192632" y="1099438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dirty="0" smtClean="0"/>
              <a:t>(t)</a:t>
            </a:r>
            <a:endParaRPr lang="en-US" sz="2400" dirty="0"/>
          </a:p>
        </p:txBody>
      </p:sp>
      <p:cxnSp>
        <p:nvCxnSpPr>
          <p:cNvPr id="72" name="Straight Arrow Connector 71"/>
          <p:cNvCxnSpPr>
            <a:stCxn id="70" idx="0"/>
          </p:cNvCxnSpPr>
          <p:nvPr/>
        </p:nvCxnSpPr>
        <p:spPr>
          <a:xfrm flipV="1">
            <a:off x="4539056" y="5604463"/>
            <a:ext cx="2994" cy="73711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9" idx="0"/>
            <a:endCxn id="80" idx="4"/>
          </p:cNvCxnSpPr>
          <p:nvPr/>
        </p:nvCxnSpPr>
        <p:spPr>
          <a:xfrm flipV="1">
            <a:off x="3941780" y="4369175"/>
            <a:ext cx="4029216" cy="8348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7" idx="0"/>
            <a:endCxn id="80" idx="4"/>
          </p:cNvCxnSpPr>
          <p:nvPr/>
        </p:nvCxnSpPr>
        <p:spPr>
          <a:xfrm flipV="1">
            <a:off x="4542050" y="4369175"/>
            <a:ext cx="3428946" cy="8348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494374" y="5796356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h(t-1)</a:t>
            </a:r>
            <a:endParaRPr lang="en-US" sz="2400" dirty="0"/>
          </a:p>
        </p:txBody>
      </p:sp>
      <p:cxnSp>
        <p:nvCxnSpPr>
          <p:cNvPr id="85" name="Straight Arrow Connector 84"/>
          <p:cNvCxnSpPr>
            <a:stCxn id="59" idx="0"/>
            <a:endCxn id="82" idx="2"/>
          </p:cNvCxnSpPr>
          <p:nvPr/>
        </p:nvCxnSpPr>
        <p:spPr>
          <a:xfrm flipV="1">
            <a:off x="3941780" y="4382175"/>
            <a:ext cx="2222741" cy="8218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7" idx="0"/>
            <a:endCxn id="82" idx="2"/>
          </p:cNvCxnSpPr>
          <p:nvPr/>
        </p:nvCxnSpPr>
        <p:spPr>
          <a:xfrm flipV="1">
            <a:off x="4542050" y="4382175"/>
            <a:ext cx="1622471" cy="8218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9" idx="0"/>
            <a:endCxn id="84" idx="2"/>
          </p:cNvCxnSpPr>
          <p:nvPr/>
        </p:nvCxnSpPr>
        <p:spPr>
          <a:xfrm flipV="1">
            <a:off x="3941780" y="4317165"/>
            <a:ext cx="3193921" cy="8868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7" idx="0"/>
            <a:endCxn id="84" idx="2"/>
          </p:cNvCxnSpPr>
          <p:nvPr/>
        </p:nvCxnSpPr>
        <p:spPr>
          <a:xfrm flipV="1">
            <a:off x="4542050" y="4317165"/>
            <a:ext cx="2593651" cy="8868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105459" y="3906846"/>
            <a:ext cx="438539" cy="4198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4132280" y="3816861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/>
              <a:t>σ</a:t>
            </a:r>
            <a:endParaRPr lang="en-US" sz="2800" b="1" dirty="0"/>
          </a:p>
        </p:txBody>
      </p:sp>
      <p:cxnSp>
        <p:nvCxnSpPr>
          <p:cNvPr id="118" name="Straight Arrow Connector 117"/>
          <p:cNvCxnSpPr>
            <a:stCxn id="59" idx="0"/>
            <a:endCxn id="117" idx="2"/>
          </p:cNvCxnSpPr>
          <p:nvPr/>
        </p:nvCxnSpPr>
        <p:spPr>
          <a:xfrm flipV="1">
            <a:off x="3941780" y="4340081"/>
            <a:ext cx="380616" cy="863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7" idx="0"/>
            <a:endCxn id="117" idx="2"/>
          </p:cNvCxnSpPr>
          <p:nvPr/>
        </p:nvCxnSpPr>
        <p:spPr>
          <a:xfrm flipH="1" flipV="1">
            <a:off x="4322396" y="4340081"/>
            <a:ext cx="219654" cy="863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7" idx="0"/>
            <a:endCxn id="131" idx="2"/>
          </p:cNvCxnSpPr>
          <p:nvPr/>
        </p:nvCxnSpPr>
        <p:spPr>
          <a:xfrm flipH="1" flipV="1">
            <a:off x="4299268" y="2578606"/>
            <a:ext cx="23128" cy="123825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527938" y="3211755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dirty="0" smtClean="0"/>
              <a:t>(t)</a:t>
            </a:r>
            <a:endParaRPr lang="en-US" sz="2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2871347" y="2116941"/>
            <a:ext cx="28558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h(t)=o(t) x </a:t>
            </a:r>
            <a:r>
              <a:rPr lang="en-US" sz="2400" dirty="0" err="1" smtClean="0"/>
              <a:t>tanh</a:t>
            </a:r>
            <a:r>
              <a:rPr lang="en-US" sz="2400" dirty="0" smtClean="0"/>
              <a:t>(C(t))</a:t>
            </a:r>
            <a:endParaRPr lang="en-US" sz="2400" dirty="0"/>
          </a:p>
        </p:txBody>
      </p:sp>
      <p:cxnSp>
        <p:nvCxnSpPr>
          <p:cNvPr id="153" name="Straight Arrow Connector 152"/>
          <p:cNvCxnSpPr>
            <a:stCxn id="131" idx="0"/>
          </p:cNvCxnSpPr>
          <p:nvPr/>
        </p:nvCxnSpPr>
        <p:spPr>
          <a:xfrm flipV="1">
            <a:off x="4299268" y="1614892"/>
            <a:ext cx="0" cy="50204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/>
          <p:cNvCxnSpPr>
            <a:stCxn id="131" idx="1"/>
            <a:endCxn id="59" idx="4"/>
          </p:cNvCxnSpPr>
          <p:nvPr/>
        </p:nvCxnSpPr>
        <p:spPr>
          <a:xfrm rot="10800000" flipH="1" flipV="1">
            <a:off x="2871346" y="2347774"/>
            <a:ext cx="1070433" cy="3276166"/>
          </a:xfrm>
          <a:prstGeom prst="bentConnector4">
            <a:avLst>
              <a:gd name="adj1" fmla="val -21356"/>
              <a:gd name="adj2" fmla="val 106978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2785452" y="4485560"/>
            <a:ext cx="1198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Weights</a:t>
            </a:r>
            <a:endParaRPr lang="en-US" sz="2400" dirty="0"/>
          </a:p>
        </p:txBody>
      </p:sp>
      <p:sp>
        <p:nvSpPr>
          <p:cNvPr id="80" name="Oval 79"/>
          <p:cNvSpPr/>
          <p:nvPr/>
        </p:nvSpPr>
        <p:spPr>
          <a:xfrm>
            <a:off x="7751726" y="3949297"/>
            <a:ext cx="438539" cy="41987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78695" y="3870303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/>
              <a:t>σ</a:t>
            </a:r>
            <a:endParaRPr lang="en-US" sz="2800" b="1" dirty="0"/>
          </a:p>
        </p:txBody>
      </p:sp>
      <p:sp>
        <p:nvSpPr>
          <p:cNvPr id="81" name="Oval 80"/>
          <p:cNvSpPr/>
          <p:nvPr/>
        </p:nvSpPr>
        <p:spPr>
          <a:xfrm>
            <a:off x="5947436" y="3937949"/>
            <a:ext cx="438539" cy="41987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5974405" y="3858955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/>
              <a:t>σ</a:t>
            </a:r>
            <a:endParaRPr lang="en-US" sz="2800" b="1" dirty="0"/>
          </a:p>
        </p:txBody>
      </p:sp>
      <p:sp>
        <p:nvSpPr>
          <p:cNvPr id="83" name="Oval 82"/>
          <p:cNvSpPr/>
          <p:nvPr/>
        </p:nvSpPr>
        <p:spPr>
          <a:xfrm>
            <a:off x="6916432" y="3937949"/>
            <a:ext cx="438539" cy="41987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6847994" y="3978611"/>
            <a:ext cx="575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tanh</a:t>
            </a:r>
            <a:endParaRPr lang="en-US" sz="1600" b="1" dirty="0"/>
          </a:p>
        </p:txBody>
      </p:sp>
      <p:cxnSp>
        <p:nvCxnSpPr>
          <p:cNvPr id="94" name="Straight Arrow Connector 93"/>
          <p:cNvCxnSpPr>
            <a:stCxn id="82" idx="0"/>
            <a:endCxn id="102" idx="2"/>
          </p:cNvCxnSpPr>
          <p:nvPr/>
        </p:nvCxnSpPr>
        <p:spPr>
          <a:xfrm flipV="1">
            <a:off x="6164521" y="3430761"/>
            <a:ext cx="362343" cy="42819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102" idx="2"/>
          </p:cNvCxnSpPr>
          <p:nvPr/>
        </p:nvCxnSpPr>
        <p:spPr>
          <a:xfrm flipH="1" flipV="1">
            <a:off x="6526864" y="3430761"/>
            <a:ext cx="545712" cy="42586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819023" y="344074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(t)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106826" y="3507095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c(t)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045802" y="2969096"/>
            <a:ext cx="96212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(t)c(t)</a:t>
            </a:r>
            <a:endParaRPr lang="en-US" sz="2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8033060" y="2998496"/>
            <a:ext cx="12698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f(t)C(t-1)</a:t>
            </a:r>
            <a:endParaRPr lang="en-US" sz="2400" dirty="0"/>
          </a:p>
        </p:txBody>
      </p:sp>
      <p:cxnSp>
        <p:nvCxnSpPr>
          <p:cNvPr id="108" name="Straight Arrow Connector 107"/>
          <p:cNvCxnSpPr>
            <a:stCxn id="16" idx="0"/>
            <a:endCxn id="104" idx="2"/>
          </p:cNvCxnSpPr>
          <p:nvPr/>
        </p:nvCxnSpPr>
        <p:spPr>
          <a:xfrm flipV="1">
            <a:off x="7968811" y="3460161"/>
            <a:ext cx="699199" cy="41014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8623601" y="3725134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f(t)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571344" y="2657607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C(t-1)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6515545" y="2158992"/>
            <a:ext cx="2732597" cy="400110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000" dirty="0" smtClean="0"/>
              <a:t>C(t)=</a:t>
            </a:r>
            <a:r>
              <a:rPr lang="en-US" sz="2000" dirty="0"/>
              <a:t>f(t)C(t-1</a:t>
            </a:r>
            <a:r>
              <a:rPr lang="en-US" sz="2000" dirty="0" smtClean="0"/>
              <a:t>)+</a:t>
            </a:r>
            <a:r>
              <a:rPr lang="en-US" sz="2000" dirty="0" err="1"/>
              <a:t>i</a:t>
            </a:r>
            <a:r>
              <a:rPr lang="en-US" sz="2000" dirty="0"/>
              <a:t>(t)c(t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160" name="Straight Arrow Connector 159"/>
          <p:cNvCxnSpPr>
            <a:stCxn id="104" idx="0"/>
            <a:endCxn id="115" idx="2"/>
          </p:cNvCxnSpPr>
          <p:nvPr/>
        </p:nvCxnSpPr>
        <p:spPr>
          <a:xfrm flipH="1" flipV="1">
            <a:off x="7881844" y="2559102"/>
            <a:ext cx="786166" cy="43939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02" idx="0"/>
            <a:endCxn id="115" idx="2"/>
          </p:cNvCxnSpPr>
          <p:nvPr/>
        </p:nvCxnSpPr>
        <p:spPr>
          <a:xfrm flipV="1">
            <a:off x="6526864" y="2559102"/>
            <a:ext cx="1354980" cy="40999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7193034" y="1691288"/>
            <a:ext cx="137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MEMORY</a:t>
            </a:r>
            <a:endParaRPr lang="en-US" sz="2400" dirty="0"/>
          </a:p>
        </p:txBody>
      </p:sp>
      <p:cxnSp>
        <p:nvCxnSpPr>
          <p:cNvPr id="203" name="Elbow Connector 202"/>
          <p:cNvCxnSpPr>
            <a:stCxn id="115" idx="3"/>
            <a:endCxn id="104" idx="3"/>
          </p:cNvCxnSpPr>
          <p:nvPr/>
        </p:nvCxnSpPr>
        <p:spPr>
          <a:xfrm>
            <a:off x="9248142" y="2359047"/>
            <a:ext cx="54817" cy="870282"/>
          </a:xfrm>
          <a:prstGeom prst="bentConnector3">
            <a:avLst>
              <a:gd name="adj1" fmla="val 517024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115" idx="1"/>
            <a:endCxn id="131" idx="3"/>
          </p:cNvCxnSpPr>
          <p:nvPr/>
        </p:nvCxnSpPr>
        <p:spPr>
          <a:xfrm flipH="1" flipV="1">
            <a:off x="5727189" y="2347774"/>
            <a:ext cx="788356" cy="1127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/>
          <p:cNvSpPr/>
          <p:nvPr/>
        </p:nvSpPr>
        <p:spPr>
          <a:xfrm>
            <a:off x="5974405" y="1905077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C(t)</a:t>
            </a:r>
            <a:endParaRPr lang="en-US" dirty="0"/>
          </a:p>
        </p:txBody>
      </p:sp>
      <p:sp>
        <p:nvSpPr>
          <p:cNvPr id="223" name="Rectangle 222"/>
          <p:cNvSpPr/>
          <p:nvPr/>
        </p:nvSpPr>
        <p:spPr>
          <a:xfrm>
            <a:off x="5876180" y="1436914"/>
            <a:ext cx="4408821" cy="435944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03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95" y="2229629"/>
            <a:ext cx="10058400" cy="43438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345771"/>
            <a:ext cx="12002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Teğin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U., Dinç, N. U., Moser, C., &amp; Psaltis, D. (2021). Reusability report: Predicting spatiotemporal nonlinear dynamics in multimode fibre optics with a recurrent neural network.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Nature Machine Intelligence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(5), 387-391.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b="4606"/>
          <a:stretch/>
        </p:blipFill>
        <p:spPr>
          <a:xfrm>
            <a:off x="812095" y="457200"/>
            <a:ext cx="10058400" cy="19687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6829" y="-407054"/>
            <a:ext cx="1158862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LSTM example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481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28348" y="194310"/>
            <a:ext cx="2841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Gated Recurrent Unit</a:t>
            </a:r>
          </a:p>
          <a:p>
            <a:pPr algn="ctr"/>
            <a:r>
              <a:rPr lang="en-US" sz="2400" dirty="0" smtClean="0"/>
              <a:t>(GRU)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02092" y="194310"/>
            <a:ext cx="3366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Long Short Term </a:t>
            </a:r>
            <a:r>
              <a:rPr lang="en-US" sz="2400" dirty="0" smtClean="0"/>
              <a:t>Memory</a:t>
            </a:r>
          </a:p>
          <a:p>
            <a:pPr algn="ctr"/>
            <a:r>
              <a:rPr lang="en-US" sz="2400" dirty="0" smtClean="0"/>
              <a:t>(LSTM)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937298" y="911881"/>
            <a:ext cx="4495958" cy="3726503"/>
            <a:chOff x="697230" y="1600038"/>
            <a:chExt cx="4495958" cy="372650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364" y="1600038"/>
              <a:ext cx="3353091" cy="372650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97230" y="2811780"/>
              <a:ext cx="585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C</a:t>
              </a:r>
              <a:r>
                <a:rPr lang="en-US" sz="2400" b="1" baseline="-25000" dirty="0" smtClean="0"/>
                <a:t>t-1</a:t>
              </a:r>
              <a:endParaRPr lang="en-US" sz="2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74484" y="2811779"/>
              <a:ext cx="418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C</a:t>
              </a:r>
              <a:r>
                <a:rPr lang="en-US" sz="2400" b="1" baseline="-25000" dirty="0" smtClean="0"/>
                <a:t>t</a:t>
              </a:r>
              <a:endParaRPr 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4484" y="3897051"/>
              <a:ext cx="4174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h</a:t>
              </a:r>
              <a:r>
                <a:rPr lang="en-US" sz="2400" b="1" baseline="-25000" dirty="0" err="1" smtClean="0"/>
                <a:t>t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9776" y="3783521"/>
              <a:ext cx="5841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h</a:t>
              </a:r>
              <a:r>
                <a:rPr lang="en-US" sz="2400" b="1" baseline="-25000" dirty="0" smtClean="0"/>
                <a:t>t-1</a:t>
              </a:r>
              <a:endParaRPr lang="en-US" sz="2400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42" y="1326588"/>
            <a:ext cx="4078794" cy="28970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1973" y="4285206"/>
            <a:ext cx="5785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Changes: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Forget</a:t>
            </a:r>
            <a:r>
              <a:rPr lang="en-US" sz="2400" dirty="0" smtClean="0"/>
              <a:t> and </a:t>
            </a:r>
            <a:r>
              <a:rPr lang="en-US" sz="2400" b="1" dirty="0" smtClean="0"/>
              <a:t>input</a:t>
            </a:r>
            <a:r>
              <a:rPr lang="en-US" sz="2400" dirty="0" smtClean="0"/>
              <a:t> gates are combined in a single </a:t>
            </a:r>
            <a:r>
              <a:rPr lang="en-US" sz="2400" b="1" dirty="0" smtClean="0"/>
              <a:t>update</a:t>
            </a:r>
            <a:r>
              <a:rPr lang="en-US" sz="2400" dirty="0" smtClean="0"/>
              <a:t> gate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Cell state and hidden states are merged</a:t>
            </a:r>
          </a:p>
          <a:p>
            <a:r>
              <a:rPr lang="en-US" sz="2400" dirty="0" smtClean="0"/>
              <a:t>Advantage: less parameters -&gt; faster training and easier generalization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205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ner structure of ConvLSTM. By the convolution operation, the number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4" y="647405"/>
            <a:ext cx="8096250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7241" y="-75680"/>
            <a:ext cx="1158862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ConvLSTM2D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51567" y="1392187"/>
            <a:ext cx="36669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Conventional RNNs work with 1D arrays (flattened vectors)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 ConvLSTM2D, fully connected layers are replaced with 2D convolutions.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Suited for </a:t>
            </a:r>
            <a:r>
              <a:rPr lang="en-US" sz="2400" b="1" dirty="0" smtClean="0"/>
              <a:t>next frame </a:t>
            </a:r>
            <a:r>
              <a:rPr lang="en-US" sz="2400" dirty="0" smtClean="0"/>
              <a:t>prediction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29195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Shi, X., Chen, Z., Wang, H., Yeung, D. Y., Wong, W. K., &amp; Woo, W. C. (2015). Convolutional LSTM network: A machine learning approach for precipitation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nowcasting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28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949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97E0A-6412-78AE-17E7-4005E966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H" sz="5400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C729C-2E9B-3A81-83C9-4330533E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dirty="0"/>
              <a:t>Running versus walking  </a:t>
            </a:r>
          </a:p>
          <a:p>
            <a:r>
              <a:rPr lang="en-CH" dirty="0"/>
              <a:t>Use VGG (no memory) to classify motion </a:t>
            </a:r>
          </a:p>
          <a:p>
            <a:r>
              <a:rPr lang="en-CH" dirty="0"/>
              <a:t>Use ”simple” RNN to classify </a:t>
            </a:r>
          </a:p>
          <a:p>
            <a:pPr lvl="1"/>
            <a:r>
              <a:rPr lang="en-CH" dirty="0"/>
              <a:t>Concatanate 2 </a:t>
            </a:r>
            <a:r>
              <a:rPr lang="en-US" dirty="0" smtClean="0"/>
              <a:t>images (</a:t>
            </a:r>
            <a:r>
              <a:rPr lang="en-US" dirty="0" smtClean="0"/>
              <a:t>frames)</a:t>
            </a:r>
            <a:r>
              <a:rPr lang="en-CH" dirty="0" smtClean="0"/>
              <a:t> </a:t>
            </a:r>
            <a:endParaRPr lang="en-US" dirty="0" smtClean="0"/>
          </a:p>
          <a:p>
            <a:pPr lvl="1"/>
            <a:r>
              <a:rPr lang="en-CH" dirty="0" smtClean="0"/>
              <a:t>Use </a:t>
            </a:r>
            <a:r>
              <a:rPr lang="en-CH" dirty="0"/>
              <a:t>feedback </a:t>
            </a:r>
            <a:r>
              <a:rPr lang="en-US" dirty="0" smtClean="0"/>
              <a:t>in hidden layers</a:t>
            </a:r>
            <a:endParaRPr lang="en-CH" dirty="0"/>
          </a:p>
          <a:p>
            <a:pPr lvl="1"/>
            <a:r>
              <a:rPr lang="en-CH" dirty="0"/>
              <a:t>Use feedback from </a:t>
            </a:r>
            <a:r>
              <a:rPr lang="en-CH" dirty="0" smtClean="0"/>
              <a:t>out</a:t>
            </a:r>
            <a:r>
              <a:rPr lang="en-US" dirty="0" smtClean="0"/>
              <a:t>put</a:t>
            </a:r>
            <a:r>
              <a:rPr lang="en-CH" dirty="0" smtClean="0"/>
              <a:t> </a:t>
            </a:r>
            <a:r>
              <a:rPr lang="en-CH" dirty="0"/>
              <a:t>to hidden </a:t>
            </a:r>
            <a:r>
              <a:rPr lang="en-CH" dirty="0" smtClean="0"/>
              <a:t>layer</a:t>
            </a:r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CH" dirty="0"/>
              <a:t>feedback from out</a:t>
            </a:r>
            <a:r>
              <a:rPr lang="en-US" dirty="0"/>
              <a:t>put</a:t>
            </a:r>
            <a:r>
              <a:rPr lang="en-CH" dirty="0"/>
              <a:t> to hidden </a:t>
            </a:r>
            <a:r>
              <a:rPr lang="en-CH" dirty="0" smtClean="0"/>
              <a:t>laye</a:t>
            </a:r>
            <a:r>
              <a:rPr lang="en-US" dirty="0" smtClean="0"/>
              <a:t>r (3 frames)</a:t>
            </a:r>
            <a:endParaRPr lang="en-CH" dirty="0"/>
          </a:p>
          <a:p>
            <a:r>
              <a:rPr lang="en-CH" dirty="0" smtClean="0"/>
              <a:t>Explain </a:t>
            </a:r>
            <a:r>
              <a:rPr lang="en-CH" dirty="0">
                <a:latin typeface="Informal Roman" panose="030604020304060B0204" pitchFamily="66" charset="0"/>
              </a:rPr>
              <a:t>annoying</a:t>
            </a:r>
            <a:r>
              <a:rPr lang="en-CH" dirty="0"/>
              <a:t> diagrams</a:t>
            </a:r>
          </a:p>
          <a:p>
            <a:r>
              <a:rPr lang="en-CH" dirty="0" smtClean="0"/>
              <a:t>Convolutional LSTM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0000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544" y="0"/>
            <a:ext cx="10515600" cy="1325563"/>
          </a:xfrm>
          <a:ln>
            <a:noFill/>
          </a:ln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Running vs Walking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erson03_running_d3_unco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600" y="1450543"/>
            <a:ext cx="4873144" cy="3654858"/>
          </a:xfrm>
          <a:prstGeom prst="rect">
            <a:avLst/>
          </a:prstGeom>
        </p:spPr>
      </p:pic>
      <p:pic>
        <p:nvPicPr>
          <p:cNvPr id="5" name="person03_walking_d3_uncom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9891" y="1450543"/>
            <a:ext cx="4873144" cy="36548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4473" y="5375564"/>
            <a:ext cx="1019285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video clips for running and 100 video clips for walking.</a:t>
            </a:r>
          </a:p>
          <a:p>
            <a:r>
              <a:rPr lang="en-US" dirty="0" smtClean="0"/>
              <a:t>Various frames (200 to 800), 10 frames taken from each video.</a:t>
            </a:r>
          </a:p>
          <a:p>
            <a:endParaRPr lang="en-US" dirty="0" smtClean="0"/>
          </a:p>
          <a:p>
            <a:r>
              <a:rPr lang="en-US" sz="1600" dirty="0" err="1"/>
              <a:t>Schuldt</a:t>
            </a:r>
            <a:r>
              <a:rPr lang="en-US" sz="1600" dirty="0"/>
              <a:t>, C., Laptev, I., &amp; Caputo, B. (2004, August). Recognizing human actions: a local SVM approach. In </a:t>
            </a:r>
            <a:r>
              <a:rPr lang="en-US" sz="1600" i="1" dirty="0"/>
              <a:t>Proceedings of the 17th International Conference on Pattern Recognition, 2004. ICPR 2004.</a:t>
            </a:r>
            <a:r>
              <a:rPr lang="en-US" sz="1600" dirty="0"/>
              <a:t> (Vol. 3, pp. 32-36). IEEE.</a:t>
            </a:r>
          </a:p>
        </p:txBody>
      </p:sp>
    </p:spTree>
    <p:extLst>
      <p:ext uri="{BB962C8B-B14F-4D97-AF65-F5344CB8AC3E}">
        <p14:creationId xmlns:p14="http://schemas.microsoft.com/office/powerpoint/2010/main" val="334467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8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22" y="-140994"/>
            <a:ext cx="10515600" cy="1325563"/>
          </a:xfrm>
        </p:spPr>
        <p:txBody>
          <a:bodyPr/>
          <a:lstStyle/>
          <a:p>
            <a:pPr algn="ctr"/>
            <a:r>
              <a:rPr lang="en-CH" dirty="0">
                <a:solidFill>
                  <a:schemeClr val="accent1"/>
                </a:solidFill>
              </a:rPr>
              <a:t>VGG </a:t>
            </a:r>
            <a:r>
              <a:rPr lang="en-US" dirty="0" smtClean="0">
                <a:solidFill>
                  <a:schemeClr val="accent1"/>
                </a:solidFill>
              </a:rPr>
              <a:t>– single frame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64702" y="2457196"/>
            <a:ext cx="73891" cy="1828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08563" y="1718394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</a:t>
            </a:r>
          </a:p>
          <a:p>
            <a:pPr algn="ctr"/>
            <a:r>
              <a:rPr lang="en-US" dirty="0" smtClean="0"/>
              <a:t>120x160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5349" y="5218870"/>
            <a:ext cx="2972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 train, 100 test</a:t>
            </a:r>
          </a:p>
          <a:p>
            <a:r>
              <a:rPr lang="en-US" dirty="0" smtClean="0"/>
              <a:t>Adam (</a:t>
            </a:r>
            <a:r>
              <a:rPr lang="en-US" dirty="0" err="1" smtClean="0"/>
              <a:t>lr</a:t>
            </a:r>
            <a:r>
              <a:rPr lang="en-US" dirty="0" smtClean="0"/>
              <a:t>=0.001)</a:t>
            </a:r>
          </a:p>
          <a:p>
            <a:r>
              <a:rPr lang="en-US" dirty="0" smtClean="0"/>
              <a:t>20 epoch, batch size=20</a:t>
            </a:r>
          </a:p>
          <a:p>
            <a:r>
              <a:rPr lang="en-US" dirty="0" smtClean="0"/>
              <a:t>Dropout=0.4 (at hidden layer)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43616" y="2457196"/>
            <a:ext cx="3048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94730" y="1718394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Conv1</a:t>
            </a:r>
          </a:p>
          <a:p>
            <a:pPr algn="ctr"/>
            <a:r>
              <a:rPr lang="en-US" dirty="0" smtClean="0"/>
              <a:t>120x160x4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7508" y="2699814"/>
            <a:ext cx="378691" cy="1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 flipV="1">
            <a:off x="3448416" y="3371595"/>
            <a:ext cx="114909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02585" y="1935663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Conv2</a:t>
            </a:r>
          </a:p>
          <a:p>
            <a:pPr algn="ctr"/>
            <a:r>
              <a:rPr lang="en-US" dirty="0" smtClean="0"/>
              <a:t>60x80x8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2825" y="3473624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125291" y="2992903"/>
            <a:ext cx="676066" cy="75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4976199" y="3371595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81164" y="1931152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Conv3</a:t>
            </a:r>
          </a:p>
          <a:p>
            <a:pPr algn="ctr"/>
            <a:r>
              <a:rPr lang="en-US" dirty="0" smtClean="0"/>
              <a:t>30x40x12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59913" y="3469113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717643" y="3371595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01357" y="3469113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673037" y="1072063"/>
            <a:ext cx="83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Flatten</a:t>
            </a:r>
          </a:p>
          <a:p>
            <a:pPr algn="ctr"/>
            <a:r>
              <a:rPr lang="en-US" dirty="0" smtClean="0"/>
              <a:t>3600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67BA82-1F5A-4F3C-B9A5-43BB3F94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8" t="18489" r="14769"/>
          <a:stretch/>
        </p:blipFill>
        <p:spPr>
          <a:xfrm>
            <a:off x="8021396" y="1718394"/>
            <a:ext cx="1173018" cy="314036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680036" y="1810865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Hidden</a:t>
            </a:r>
          </a:p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10115236" y="3085913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115236" y="3371594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38" idx="2"/>
          </p:cNvCxnSpPr>
          <p:nvPr/>
        </p:nvCxnSpPr>
        <p:spPr>
          <a:xfrm>
            <a:off x="9194414" y="2699814"/>
            <a:ext cx="920822" cy="48743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39" idx="2"/>
          </p:cNvCxnSpPr>
          <p:nvPr/>
        </p:nvCxnSpPr>
        <p:spPr>
          <a:xfrm>
            <a:off x="9194414" y="2699814"/>
            <a:ext cx="920822" cy="773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8" idx="2"/>
          </p:cNvCxnSpPr>
          <p:nvPr/>
        </p:nvCxnSpPr>
        <p:spPr>
          <a:xfrm flipV="1">
            <a:off x="9194414" y="3187244"/>
            <a:ext cx="920822" cy="85613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9" idx="2"/>
          </p:cNvCxnSpPr>
          <p:nvPr/>
        </p:nvCxnSpPr>
        <p:spPr>
          <a:xfrm flipV="1">
            <a:off x="9194414" y="3472925"/>
            <a:ext cx="920822" cy="57045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5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1722" y="-140994"/>
            <a:ext cx="10515600" cy="1325563"/>
          </a:xfrm>
        </p:spPr>
        <p:txBody>
          <a:bodyPr/>
          <a:lstStyle/>
          <a:p>
            <a:pPr algn="ctr"/>
            <a:r>
              <a:rPr lang="en-CH" dirty="0">
                <a:solidFill>
                  <a:schemeClr val="accent1"/>
                </a:solidFill>
              </a:rPr>
              <a:t>VGG </a:t>
            </a:r>
            <a:r>
              <a:rPr lang="en-US" dirty="0" smtClean="0">
                <a:solidFill>
                  <a:schemeClr val="accent1"/>
                </a:solidFill>
              </a:rPr>
              <a:t>– single frame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2253433"/>
            <a:ext cx="5644336" cy="4402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97" y="2864774"/>
            <a:ext cx="4854361" cy="3993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918" y="910177"/>
            <a:ext cx="3657917" cy="2027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3817" y="1739059"/>
            <a:ext cx="196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 accuracy: 77%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237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22" y="-140994"/>
            <a:ext cx="10515600" cy="1325563"/>
          </a:xfrm>
        </p:spPr>
        <p:txBody>
          <a:bodyPr/>
          <a:lstStyle/>
          <a:p>
            <a:pPr algn="ctr"/>
            <a:r>
              <a:rPr lang="en-CH" dirty="0">
                <a:solidFill>
                  <a:schemeClr val="accent1"/>
                </a:solidFill>
              </a:rPr>
              <a:t>VGG </a:t>
            </a:r>
            <a:r>
              <a:rPr lang="en-US" dirty="0" smtClean="0">
                <a:solidFill>
                  <a:schemeClr val="accent1"/>
                </a:solidFill>
              </a:rPr>
              <a:t>– </a:t>
            </a:r>
            <a:r>
              <a:rPr lang="en-US" dirty="0" smtClean="0">
                <a:solidFill>
                  <a:schemeClr val="accent1"/>
                </a:solidFill>
              </a:rPr>
              <a:t>two</a:t>
            </a:r>
            <a:r>
              <a:rPr lang="en-US" dirty="0" smtClean="0">
                <a:solidFill>
                  <a:schemeClr val="accent1"/>
                </a:solidFill>
              </a:rPr>
              <a:t> frames concatenated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00065" y="3076208"/>
            <a:ext cx="74849" cy="901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36239" y="3668808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</a:t>
            </a:r>
          </a:p>
          <a:p>
            <a:pPr algn="ctr"/>
            <a:r>
              <a:rPr lang="en-US" dirty="0" smtClean="0"/>
              <a:t>120x160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665" y="3073189"/>
            <a:ext cx="3048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06779" y="2334387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Conv1</a:t>
            </a:r>
          </a:p>
          <a:p>
            <a:pPr algn="ctr"/>
            <a:r>
              <a:rPr lang="en-US" dirty="0" smtClean="0"/>
              <a:t>240x160x4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09557" y="3315807"/>
            <a:ext cx="378691" cy="1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 flipV="1">
            <a:off x="4260465" y="3987588"/>
            <a:ext cx="114909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56125" y="2551656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Conv2</a:t>
            </a:r>
          </a:p>
          <a:p>
            <a:pPr algn="ctr"/>
            <a:r>
              <a:rPr lang="en-US" dirty="0" smtClean="0"/>
              <a:t>120x80x8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34874" y="4089617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37340" y="3608896"/>
            <a:ext cx="676066" cy="75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5788248" y="3987588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20441" y="2551656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Conv3</a:t>
            </a:r>
          </a:p>
          <a:p>
            <a:pPr algn="ctr"/>
            <a:r>
              <a:rPr lang="en-US" dirty="0" smtClean="0"/>
              <a:t>60x40x12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71962" y="4085106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529692" y="3987588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13406" y="4085106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945945" y="1655538"/>
            <a:ext cx="83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Flatten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67BA82-1F5A-4F3C-B9A5-43BB3F94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8" t="18489" r="14769"/>
          <a:stretch/>
        </p:blipFill>
        <p:spPr>
          <a:xfrm>
            <a:off x="10294304" y="2301869"/>
            <a:ext cx="1173018" cy="314036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952944" y="2394340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Hidden</a:t>
            </a:r>
          </a:p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11802655" y="3669388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1802655" y="3955069"/>
            <a:ext cx="184418" cy="2026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38" idx="2"/>
          </p:cNvCxnSpPr>
          <p:nvPr/>
        </p:nvCxnSpPr>
        <p:spPr>
          <a:xfrm>
            <a:off x="11467322" y="3283289"/>
            <a:ext cx="335333" cy="48743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39" idx="2"/>
          </p:cNvCxnSpPr>
          <p:nvPr/>
        </p:nvCxnSpPr>
        <p:spPr>
          <a:xfrm>
            <a:off x="11467322" y="3283289"/>
            <a:ext cx="335333" cy="77311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8" idx="2"/>
          </p:cNvCxnSpPr>
          <p:nvPr/>
        </p:nvCxnSpPr>
        <p:spPr>
          <a:xfrm flipV="1">
            <a:off x="11467322" y="3770719"/>
            <a:ext cx="335333" cy="856134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9" idx="2"/>
          </p:cNvCxnSpPr>
          <p:nvPr/>
        </p:nvCxnSpPr>
        <p:spPr>
          <a:xfrm flipV="1">
            <a:off x="11467322" y="4056400"/>
            <a:ext cx="335333" cy="57045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8113" r="5721" b="46828"/>
          <a:stretch/>
        </p:blipFill>
        <p:spPr>
          <a:xfrm>
            <a:off x="140939" y="1997069"/>
            <a:ext cx="2341983" cy="17821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8113" r="5721" b="46828"/>
          <a:stretch/>
        </p:blipFill>
        <p:spPr>
          <a:xfrm>
            <a:off x="293339" y="2149469"/>
            <a:ext cx="2341983" cy="178214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8113" r="5721" b="46828"/>
          <a:stretch/>
        </p:blipFill>
        <p:spPr>
          <a:xfrm>
            <a:off x="445739" y="2301869"/>
            <a:ext cx="2341983" cy="178214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8113" r="5721" b="46828"/>
          <a:stretch/>
        </p:blipFill>
        <p:spPr>
          <a:xfrm>
            <a:off x="598139" y="2454269"/>
            <a:ext cx="2341983" cy="17821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52720" r="6351" b="2693"/>
          <a:stretch/>
        </p:blipFill>
        <p:spPr>
          <a:xfrm>
            <a:off x="759869" y="2593289"/>
            <a:ext cx="2332653" cy="176348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800065" y="4075602"/>
            <a:ext cx="74849" cy="8218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28" idx="3"/>
            <a:endCxn id="3" idx="1"/>
          </p:cNvCxnSpPr>
          <p:nvPr/>
        </p:nvCxnSpPr>
        <p:spPr>
          <a:xfrm>
            <a:off x="3092522" y="3475032"/>
            <a:ext cx="707543" cy="52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46" idx="1"/>
          </p:cNvCxnSpPr>
          <p:nvPr/>
        </p:nvCxnSpPr>
        <p:spPr>
          <a:xfrm>
            <a:off x="598139" y="4236415"/>
            <a:ext cx="3201926" cy="250135"/>
          </a:xfrm>
          <a:prstGeom prst="bentConnector3">
            <a:avLst>
              <a:gd name="adj1" fmla="val 162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44404" y="4933287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240</a:t>
            </a:r>
            <a:r>
              <a:rPr lang="en-US" dirty="0" smtClean="0"/>
              <a:t>x160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8594325" y="3614505"/>
            <a:ext cx="676066" cy="757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377426" y="2557265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Conv4</a:t>
            </a:r>
          </a:p>
          <a:p>
            <a:pPr algn="ctr"/>
            <a:r>
              <a:rPr lang="en-US" dirty="0" smtClean="0"/>
              <a:t>30x20x16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186677" y="3993197"/>
            <a:ext cx="11490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270391" y="4090715"/>
            <a:ext cx="100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MaxPool</a:t>
            </a:r>
            <a:endParaRPr lang="en-US" dirty="0" smtClean="0"/>
          </a:p>
          <a:p>
            <a:pPr algn="ctr"/>
            <a:r>
              <a:rPr lang="en-US" dirty="0" smtClean="0"/>
              <a:t>(2,2)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7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1722" y="-140994"/>
            <a:ext cx="10515600" cy="1325563"/>
          </a:xfrm>
        </p:spPr>
        <p:txBody>
          <a:bodyPr/>
          <a:lstStyle/>
          <a:p>
            <a:pPr algn="ctr"/>
            <a:r>
              <a:rPr lang="en-CH" dirty="0">
                <a:solidFill>
                  <a:schemeClr val="accent1"/>
                </a:solidFill>
              </a:rPr>
              <a:t>VGG </a:t>
            </a:r>
            <a:r>
              <a:rPr lang="en-US" dirty="0" smtClean="0">
                <a:solidFill>
                  <a:schemeClr val="accent1"/>
                </a:solidFill>
              </a:rPr>
              <a:t>– </a:t>
            </a:r>
            <a:r>
              <a:rPr lang="en-US" dirty="0" smtClean="0">
                <a:solidFill>
                  <a:schemeClr val="accent1"/>
                </a:solidFill>
              </a:rPr>
              <a:t>two frames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566" y="999903"/>
            <a:ext cx="51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Concatenate two frames at the input (size: </a:t>
            </a:r>
            <a:r>
              <a:rPr lang="en-US" dirty="0" smtClean="0">
                <a:solidFill>
                  <a:srgbClr val="FF0000"/>
                </a:solidFill>
              </a:rPr>
              <a:t>240</a:t>
            </a:r>
            <a:r>
              <a:rPr lang="en-US" dirty="0" smtClean="0"/>
              <a:t>x160)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76412" y="1369235"/>
            <a:ext cx="196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 accuracy: 81%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9" y="1780394"/>
            <a:ext cx="5814564" cy="4602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58" y="2902877"/>
            <a:ext cx="2621507" cy="3955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98" y="1060658"/>
            <a:ext cx="3871295" cy="19661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475646"/>
            <a:ext cx="356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Recall, single-frame VGG gives 77%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648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1722" y="-140994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Simple RNN unit – </a:t>
            </a:r>
            <a:r>
              <a:rPr lang="en-US" dirty="0" err="1" smtClean="0">
                <a:solidFill>
                  <a:schemeClr val="accent1"/>
                </a:solidFill>
              </a:rPr>
              <a:t>concatenate+FC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06942" y="4282751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07212" y="4282751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07077" y="3250163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69559" y="1278294"/>
            <a:ext cx="2369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RNN, 1-unit input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831077" y="1278294"/>
            <a:ext cx="2369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RNN, 2-unit input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920090" y="5439747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x(t)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220225" y="1891004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dirty="0" smtClean="0"/>
              <a:t>(t)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10" idx="0"/>
            <a:endCxn id="5" idx="4"/>
          </p:cNvCxnSpPr>
          <p:nvPr/>
        </p:nvCxnSpPr>
        <p:spPr>
          <a:xfrm flipV="1">
            <a:off x="3223218" y="4702629"/>
            <a:ext cx="2994" cy="737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  <a:endCxn id="11" idx="2"/>
          </p:cNvCxnSpPr>
          <p:nvPr/>
        </p:nvCxnSpPr>
        <p:spPr>
          <a:xfrm flipV="1">
            <a:off x="3526347" y="2352669"/>
            <a:ext cx="11433" cy="897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0"/>
            <a:endCxn id="6" idx="4"/>
          </p:cNvCxnSpPr>
          <p:nvPr/>
        </p:nvCxnSpPr>
        <p:spPr>
          <a:xfrm rot="16200000" flipH="1">
            <a:off x="2950181" y="3826329"/>
            <a:ext cx="1452466" cy="300135"/>
          </a:xfrm>
          <a:prstGeom prst="bentConnector5">
            <a:avLst>
              <a:gd name="adj1" fmla="val -15739"/>
              <a:gd name="adj2" fmla="val 249223"/>
              <a:gd name="adj3" fmla="val 1157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0"/>
            <a:endCxn id="7" idx="4"/>
          </p:cNvCxnSpPr>
          <p:nvPr/>
        </p:nvCxnSpPr>
        <p:spPr>
          <a:xfrm flipV="1">
            <a:off x="3226212" y="3670041"/>
            <a:ext cx="300135" cy="61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0"/>
            <a:endCxn id="7" idx="4"/>
          </p:cNvCxnSpPr>
          <p:nvPr/>
        </p:nvCxnSpPr>
        <p:spPr>
          <a:xfrm flipH="1" flipV="1">
            <a:off x="3526347" y="3670041"/>
            <a:ext cx="300135" cy="61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2488" y="4949412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h(t-1)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532973" y="4250295"/>
            <a:ext cx="175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oncatenate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532390" y="3707365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Fully Connected</a:t>
            </a:r>
            <a:endParaRPr lang="en-US" sz="2400" dirty="0"/>
          </a:p>
        </p:txBody>
      </p:sp>
      <p:sp>
        <p:nvSpPr>
          <p:cNvPr id="29" name="Oval 28"/>
          <p:cNvSpPr/>
          <p:nvPr/>
        </p:nvSpPr>
        <p:spPr>
          <a:xfrm>
            <a:off x="8412477" y="4282751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012747" y="4282751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400988" y="3250163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250604" y="1839485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(t)</a:t>
            </a:r>
            <a:endParaRPr lang="en-US" sz="2400" dirty="0"/>
          </a:p>
        </p:txBody>
      </p:sp>
      <p:cxnSp>
        <p:nvCxnSpPr>
          <p:cNvPr id="34" name="Straight Arrow Connector 33"/>
          <p:cNvCxnSpPr>
            <a:endCxn id="29" idx="4"/>
          </p:cNvCxnSpPr>
          <p:nvPr/>
        </p:nvCxnSpPr>
        <p:spPr>
          <a:xfrm flipV="1">
            <a:off x="8628753" y="4702629"/>
            <a:ext cx="2994" cy="737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0"/>
            <a:endCxn id="33" idx="2"/>
          </p:cNvCxnSpPr>
          <p:nvPr/>
        </p:nvCxnSpPr>
        <p:spPr>
          <a:xfrm flipH="1" flipV="1">
            <a:off x="8620257" y="2301150"/>
            <a:ext cx="1" cy="949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31" idx="0"/>
            <a:endCxn id="30" idx="4"/>
          </p:cNvCxnSpPr>
          <p:nvPr/>
        </p:nvCxnSpPr>
        <p:spPr>
          <a:xfrm rot="16200000" flipH="1">
            <a:off x="8199904" y="3670517"/>
            <a:ext cx="1452466" cy="611759"/>
          </a:xfrm>
          <a:prstGeom prst="bentConnector5">
            <a:avLst>
              <a:gd name="adj1" fmla="val -15739"/>
              <a:gd name="adj2" fmla="val 336740"/>
              <a:gd name="adj3" fmla="val 1157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0" idx="0"/>
            <a:endCxn id="31" idx="4"/>
          </p:cNvCxnSpPr>
          <p:nvPr/>
        </p:nvCxnSpPr>
        <p:spPr>
          <a:xfrm flipV="1">
            <a:off x="8008306" y="3670041"/>
            <a:ext cx="611952" cy="61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9" idx="0"/>
            <a:endCxn id="31" idx="4"/>
          </p:cNvCxnSpPr>
          <p:nvPr/>
        </p:nvCxnSpPr>
        <p:spPr>
          <a:xfrm flipH="1" flipV="1">
            <a:off x="8620258" y="3670041"/>
            <a:ext cx="11489" cy="61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783099" y="4949412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(t-1)</a:t>
            </a:r>
            <a:endParaRPr lang="en-US" sz="2400" dirty="0"/>
          </a:p>
        </p:txBody>
      </p:sp>
      <p:sp>
        <p:nvSpPr>
          <p:cNvPr id="40" name="Oval 39"/>
          <p:cNvSpPr/>
          <p:nvPr/>
        </p:nvSpPr>
        <p:spPr>
          <a:xfrm>
            <a:off x="7789036" y="4287618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655529" y="5444614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(t)</a:t>
            </a:r>
            <a:endParaRPr lang="en-US" sz="2400" dirty="0"/>
          </a:p>
        </p:txBody>
      </p:sp>
      <p:cxnSp>
        <p:nvCxnSpPr>
          <p:cNvPr id="42" name="Straight Arrow Connector 41"/>
          <p:cNvCxnSpPr>
            <a:stCxn id="41" idx="0"/>
            <a:endCxn id="40" idx="4"/>
          </p:cNvCxnSpPr>
          <p:nvPr/>
        </p:nvCxnSpPr>
        <p:spPr>
          <a:xfrm flipH="1" flipV="1">
            <a:off x="8008306" y="4707496"/>
            <a:ext cx="2449" cy="737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285268" y="5439746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(t)</a:t>
            </a:r>
            <a:endParaRPr lang="en-US" sz="2400" dirty="0"/>
          </a:p>
        </p:txBody>
      </p:sp>
      <p:sp>
        <p:nvSpPr>
          <p:cNvPr id="50" name="Oval 49"/>
          <p:cNvSpPr/>
          <p:nvPr/>
        </p:nvSpPr>
        <p:spPr>
          <a:xfrm>
            <a:off x="9011461" y="3245698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861077" y="1835020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(t)</a:t>
            </a:r>
            <a:endParaRPr lang="en-US" sz="2400" dirty="0"/>
          </a:p>
        </p:txBody>
      </p:sp>
      <p:cxnSp>
        <p:nvCxnSpPr>
          <p:cNvPr id="52" name="Straight Arrow Connector 51"/>
          <p:cNvCxnSpPr>
            <a:stCxn id="50" idx="0"/>
            <a:endCxn id="51" idx="2"/>
          </p:cNvCxnSpPr>
          <p:nvPr/>
        </p:nvCxnSpPr>
        <p:spPr>
          <a:xfrm flipH="1" flipV="1">
            <a:off x="9230730" y="2296685"/>
            <a:ext cx="1" cy="9490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624699" y="4271188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Elbow Connector 55"/>
          <p:cNvCxnSpPr>
            <a:stCxn id="50" idx="0"/>
            <a:endCxn id="55" idx="4"/>
          </p:cNvCxnSpPr>
          <p:nvPr/>
        </p:nvCxnSpPr>
        <p:spPr>
          <a:xfrm rot="16200000" flipH="1">
            <a:off x="8814666" y="3661763"/>
            <a:ext cx="1445368" cy="613238"/>
          </a:xfrm>
          <a:prstGeom prst="bentConnector5">
            <a:avLst>
              <a:gd name="adj1" fmla="val -28081"/>
              <a:gd name="adj2" fmla="val 269101"/>
              <a:gd name="adj3" fmla="val 1422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537350" y="5315264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(t-1)</a:t>
            </a:r>
            <a:endParaRPr lang="en-US" sz="2400" dirty="0"/>
          </a:p>
        </p:txBody>
      </p:sp>
      <p:cxnSp>
        <p:nvCxnSpPr>
          <p:cNvPr id="68" name="Straight Arrow Connector 67"/>
          <p:cNvCxnSpPr>
            <a:stCxn id="30" idx="0"/>
            <a:endCxn id="31" idx="4"/>
          </p:cNvCxnSpPr>
          <p:nvPr/>
        </p:nvCxnSpPr>
        <p:spPr>
          <a:xfrm flipH="1" flipV="1">
            <a:off x="8620258" y="3670041"/>
            <a:ext cx="611759" cy="61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5" idx="0"/>
            <a:endCxn id="31" idx="4"/>
          </p:cNvCxnSpPr>
          <p:nvPr/>
        </p:nvCxnSpPr>
        <p:spPr>
          <a:xfrm flipH="1" flipV="1">
            <a:off x="8620258" y="3670041"/>
            <a:ext cx="1223711" cy="601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5" idx="0"/>
            <a:endCxn id="50" idx="4"/>
          </p:cNvCxnSpPr>
          <p:nvPr/>
        </p:nvCxnSpPr>
        <p:spPr>
          <a:xfrm flipH="1" flipV="1">
            <a:off x="9230731" y="3665576"/>
            <a:ext cx="613238" cy="605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30" idx="0"/>
            <a:endCxn id="50" idx="4"/>
          </p:cNvCxnSpPr>
          <p:nvPr/>
        </p:nvCxnSpPr>
        <p:spPr>
          <a:xfrm flipH="1" flipV="1">
            <a:off x="9230731" y="3665576"/>
            <a:ext cx="1286" cy="617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9" idx="0"/>
            <a:endCxn id="50" idx="4"/>
          </p:cNvCxnSpPr>
          <p:nvPr/>
        </p:nvCxnSpPr>
        <p:spPr>
          <a:xfrm flipV="1">
            <a:off x="8631747" y="3665576"/>
            <a:ext cx="598984" cy="617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0"/>
            <a:endCxn id="50" idx="4"/>
          </p:cNvCxnSpPr>
          <p:nvPr/>
        </p:nvCxnSpPr>
        <p:spPr>
          <a:xfrm flipV="1">
            <a:off x="8008306" y="3665576"/>
            <a:ext cx="1222425" cy="622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17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1722" y="-140994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Simple RNN unit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216" y="1754155"/>
            <a:ext cx="9603871" cy="366693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771286" y="1338656"/>
            <a:ext cx="3656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Standard RNN</a:t>
            </a:r>
          </a:p>
          <a:p>
            <a:r>
              <a:rPr lang="en-US" sz="2400" dirty="0" smtClean="0"/>
              <a:t>unfolded </a:t>
            </a:r>
            <a:r>
              <a:rPr lang="en-US" sz="2400" dirty="0" smtClean="0"/>
              <a:t>diagram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5195297" y="5990673"/>
            <a:ext cx="1169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Legend:</a:t>
            </a:r>
            <a:endParaRPr lang="en-US" sz="24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9" r="72960"/>
          <a:stretch/>
        </p:blipFill>
        <p:spPr>
          <a:xfrm>
            <a:off x="6364848" y="5775417"/>
            <a:ext cx="1798760" cy="108258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1" t="25929" r="6233"/>
          <a:stretch/>
        </p:blipFill>
        <p:spPr>
          <a:xfrm>
            <a:off x="8163608" y="5723877"/>
            <a:ext cx="3396342" cy="1082583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533978" y="4730291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134248" y="4730291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34113" y="3697703"/>
            <a:ext cx="438539" cy="419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47126" y="5887287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x(t)</a:t>
            </a: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747261" y="2338544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dirty="0" smtClean="0"/>
              <a:t>(t)</a:t>
            </a:r>
            <a:endParaRPr lang="en-US" sz="2400" dirty="0"/>
          </a:p>
        </p:txBody>
      </p:sp>
      <p:cxnSp>
        <p:nvCxnSpPr>
          <p:cNvPr id="59" name="Straight Arrow Connector 58"/>
          <p:cNvCxnSpPr>
            <a:stCxn id="57" idx="0"/>
            <a:endCxn id="49" idx="4"/>
          </p:cNvCxnSpPr>
          <p:nvPr/>
        </p:nvCxnSpPr>
        <p:spPr>
          <a:xfrm flipV="1">
            <a:off x="750254" y="5150169"/>
            <a:ext cx="2994" cy="737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4" idx="0"/>
            <a:endCxn id="58" idx="2"/>
          </p:cNvCxnSpPr>
          <p:nvPr/>
        </p:nvCxnSpPr>
        <p:spPr>
          <a:xfrm flipV="1">
            <a:off x="1053383" y="2800209"/>
            <a:ext cx="11433" cy="897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54" idx="0"/>
            <a:endCxn id="53" idx="4"/>
          </p:cNvCxnSpPr>
          <p:nvPr/>
        </p:nvCxnSpPr>
        <p:spPr>
          <a:xfrm rot="16200000" flipH="1">
            <a:off x="477217" y="4273869"/>
            <a:ext cx="1452466" cy="300135"/>
          </a:xfrm>
          <a:prstGeom prst="bentConnector5">
            <a:avLst>
              <a:gd name="adj1" fmla="val -15739"/>
              <a:gd name="adj2" fmla="val 249223"/>
              <a:gd name="adj3" fmla="val 1157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9" idx="0"/>
            <a:endCxn id="54" idx="4"/>
          </p:cNvCxnSpPr>
          <p:nvPr/>
        </p:nvCxnSpPr>
        <p:spPr>
          <a:xfrm flipV="1">
            <a:off x="753248" y="4117581"/>
            <a:ext cx="300135" cy="61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3" idx="0"/>
            <a:endCxn id="54" idx="4"/>
          </p:cNvCxnSpPr>
          <p:nvPr/>
        </p:nvCxnSpPr>
        <p:spPr>
          <a:xfrm flipH="1" flipV="1">
            <a:off x="1053383" y="4117581"/>
            <a:ext cx="300135" cy="612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69524" y="5396952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h(t-1)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9900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Microsoft Office PowerPoint</Application>
  <PresentationFormat>Widescreen</PresentationFormat>
  <Paragraphs>257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Informal Roman</vt:lpstr>
      <vt:lpstr>Office Theme</vt:lpstr>
      <vt:lpstr>Lecture 10b </vt:lpstr>
      <vt:lpstr>Outline</vt:lpstr>
      <vt:lpstr>Running vs Walking</vt:lpstr>
      <vt:lpstr>VGG – single frame</vt:lpstr>
      <vt:lpstr>VGG – single frame</vt:lpstr>
      <vt:lpstr>VGG – two frames concatenated</vt:lpstr>
      <vt:lpstr>VGG – two frames</vt:lpstr>
      <vt:lpstr>Simple RNN unit – concatenate+FC</vt:lpstr>
      <vt:lpstr>Simple RNN unit</vt:lpstr>
      <vt:lpstr>Simple RNN hidden layer at t is concatenated with hidden layer at t-1</vt:lpstr>
      <vt:lpstr>Simple RNN – 2 frames</vt:lpstr>
      <vt:lpstr>Simple RNN – 2 frames</vt:lpstr>
      <vt:lpstr>Simple RNN – 2 frames</vt:lpstr>
      <vt:lpstr>Simple RNN – 3 frames</vt:lpstr>
      <vt:lpstr>Simple LSTM annoying diagram</vt:lpstr>
      <vt:lpstr>Long Short-Term Memory (LSTM)</vt:lpstr>
      <vt:lpstr>LSTM example</vt:lpstr>
      <vt:lpstr>PowerPoint Presentation</vt:lpstr>
      <vt:lpstr>ConvLSTM2D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10a </dc:title>
  <dc:creator>Psaltis Demetri</dc:creator>
  <cp:lastModifiedBy>Dinç Niyazi Ulas</cp:lastModifiedBy>
  <cp:revision>35</cp:revision>
  <dcterms:created xsi:type="dcterms:W3CDTF">2023-04-26T13:11:01Z</dcterms:created>
  <dcterms:modified xsi:type="dcterms:W3CDTF">2023-05-02T15:58:16Z</dcterms:modified>
</cp:coreProperties>
</file>